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Computers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world of computing is vast and ever-evolving. Understanding its fundamentals empowers us to navigate this technological landscape and harness its potential.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270040" y="5736550"/>
            <a:ext cx="2125385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634133"/>
            <a:ext cx="709636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Components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2796540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Computers are built from a collection of physical parts called hardware. These components work together to process data, store information, and communicate with users.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00431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Processing Unit (CPU)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939784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brain of the computer, responsible for executing instructions and performing calculations.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400431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Access Memory (RAM)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493978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Short-term memory that stores data actively being used by the computer.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9872067" y="40043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Storage Devices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9872067" y="458545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Long-term memory that stores data permanently, such as hard drives, solid state drives, and USB drives.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21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6572" y="3142655"/>
            <a:ext cx="8343900" cy="583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1"/>
              </a:lnSpc>
              <a:buNone/>
            </a:pPr>
            <a:r>
              <a:rPr lang="en-US" sz="367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and Operating Systems</a:t>
            </a:r>
            <a:endParaRPr lang="en-US" sz="3673" dirty="0"/>
          </a:p>
        </p:txBody>
      </p:sp>
      <p:sp>
        <p:nvSpPr>
          <p:cNvPr id="6" name="Text 3"/>
          <p:cNvSpPr/>
          <p:nvPr/>
        </p:nvSpPr>
        <p:spPr>
          <a:xfrm>
            <a:off x="1146572" y="4005501"/>
            <a:ext cx="12337256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Software refers to the programs and instructions that tell hardware what to do. Operating systems act as the foundation, managing the computer's resources and providing an interface for users.</a:t>
            </a:r>
            <a:endParaRPr lang="en-US" sz="1469" dirty="0"/>
          </a:p>
        </p:txBody>
      </p:sp>
      <p:sp>
        <p:nvSpPr>
          <p:cNvPr id="7" name="Shape 4"/>
          <p:cNvSpPr/>
          <p:nvPr/>
        </p:nvSpPr>
        <p:spPr>
          <a:xfrm>
            <a:off x="1146572" y="5022056"/>
            <a:ext cx="419695" cy="419695"/>
          </a:xfrm>
          <a:prstGeom prst="roundRect">
            <a:avLst>
              <a:gd name="adj" fmla="val 21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97900" y="5091946"/>
            <a:ext cx="117038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22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1752838" y="5022056"/>
            <a:ext cx="2873573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System (OS)</a:t>
            </a:r>
            <a:endParaRPr lang="en-US" sz="1836" dirty="0"/>
          </a:p>
        </p:txBody>
      </p:sp>
      <p:sp>
        <p:nvSpPr>
          <p:cNvPr id="10" name="Text 7"/>
          <p:cNvSpPr/>
          <p:nvPr/>
        </p:nvSpPr>
        <p:spPr>
          <a:xfrm>
            <a:off x="1752838" y="5425440"/>
            <a:ext cx="5469136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software program that manages the computer's hardware and provides a platform for other software to run.</a:t>
            </a:r>
            <a:endParaRPr lang="en-US" sz="1469" dirty="0"/>
          </a:p>
        </p:txBody>
      </p:sp>
      <p:sp>
        <p:nvSpPr>
          <p:cNvPr id="11" name="Shape 8"/>
          <p:cNvSpPr/>
          <p:nvPr/>
        </p:nvSpPr>
        <p:spPr>
          <a:xfrm>
            <a:off x="7408545" y="5022056"/>
            <a:ext cx="419695" cy="419695"/>
          </a:xfrm>
          <a:prstGeom prst="roundRect">
            <a:avLst>
              <a:gd name="adj" fmla="val 21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33323" y="5091946"/>
            <a:ext cx="170140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22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4" dirty="0"/>
          </a:p>
        </p:txBody>
      </p:sp>
      <p:sp>
        <p:nvSpPr>
          <p:cNvPr id="13" name="Text 10"/>
          <p:cNvSpPr/>
          <p:nvPr/>
        </p:nvSpPr>
        <p:spPr>
          <a:xfrm>
            <a:off x="8014811" y="5022056"/>
            <a:ext cx="2678430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Software</a:t>
            </a:r>
            <a:endParaRPr lang="en-US" sz="1836" dirty="0"/>
          </a:p>
        </p:txBody>
      </p:sp>
      <p:sp>
        <p:nvSpPr>
          <p:cNvPr id="14" name="Text 11"/>
          <p:cNvSpPr/>
          <p:nvPr/>
        </p:nvSpPr>
        <p:spPr>
          <a:xfrm>
            <a:off x="8014811" y="5425440"/>
            <a:ext cx="5469136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Programs designed for specific tasks, such as web browsing, word processing, and gaming.</a:t>
            </a:r>
            <a:endParaRPr lang="en-US" sz="1469" dirty="0"/>
          </a:p>
        </p:txBody>
      </p:sp>
      <p:sp>
        <p:nvSpPr>
          <p:cNvPr id="15" name="Shape 12"/>
          <p:cNvSpPr/>
          <p:nvPr/>
        </p:nvSpPr>
        <p:spPr>
          <a:xfrm>
            <a:off x="1146572" y="6418778"/>
            <a:ext cx="419695" cy="419695"/>
          </a:xfrm>
          <a:prstGeom prst="roundRect">
            <a:avLst>
              <a:gd name="adj" fmla="val 21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70516" y="6488668"/>
            <a:ext cx="171807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22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4" dirty="0"/>
          </a:p>
        </p:txBody>
      </p:sp>
      <p:sp>
        <p:nvSpPr>
          <p:cNvPr id="17" name="Text 14"/>
          <p:cNvSpPr/>
          <p:nvPr/>
        </p:nvSpPr>
        <p:spPr>
          <a:xfrm>
            <a:off x="1752838" y="6418778"/>
            <a:ext cx="2332196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Software</a:t>
            </a:r>
            <a:endParaRPr lang="en-US" sz="1836" dirty="0"/>
          </a:p>
        </p:txBody>
      </p:sp>
      <p:sp>
        <p:nvSpPr>
          <p:cNvPr id="18" name="Text 15"/>
          <p:cNvSpPr/>
          <p:nvPr/>
        </p:nvSpPr>
        <p:spPr>
          <a:xfrm>
            <a:off x="1752838" y="6822162"/>
            <a:ext cx="5469136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Programs that manage the computer's resources and support the operation of application software.</a:t>
            </a:r>
            <a:endParaRPr lang="en-US" sz="1469" dirty="0"/>
          </a:p>
        </p:txBody>
      </p:sp>
      <p:sp>
        <p:nvSpPr>
          <p:cNvPr id="19" name="Shape 16"/>
          <p:cNvSpPr/>
          <p:nvPr/>
        </p:nvSpPr>
        <p:spPr>
          <a:xfrm>
            <a:off x="7408545" y="6418778"/>
            <a:ext cx="419695" cy="419695"/>
          </a:xfrm>
          <a:prstGeom prst="roundRect">
            <a:avLst>
              <a:gd name="adj" fmla="val 21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18678" y="6488668"/>
            <a:ext cx="199311" cy="2799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4"/>
              </a:lnSpc>
              <a:buNone/>
            </a:pPr>
            <a:r>
              <a:rPr lang="en-US" sz="220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4" dirty="0"/>
          </a:p>
        </p:txBody>
      </p:sp>
      <p:sp>
        <p:nvSpPr>
          <p:cNvPr id="21" name="Text 18"/>
          <p:cNvSpPr/>
          <p:nvPr/>
        </p:nvSpPr>
        <p:spPr>
          <a:xfrm>
            <a:off x="8014811" y="6418778"/>
            <a:ext cx="2332196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Utility Software</a:t>
            </a:r>
            <a:endParaRPr lang="en-US" sz="1836" dirty="0"/>
          </a:p>
        </p:txBody>
      </p:sp>
      <p:sp>
        <p:nvSpPr>
          <p:cNvPr id="22" name="Text 19"/>
          <p:cNvSpPr/>
          <p:nvPr/>
        </p:nvSpPr>
        <p:spPr>
          <a:xfrm>
            <a:off x="8014811" y="6822162"/>
            <a:ext cx="5469136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Programs that perform tasks related to system maintenance, such as virus scanning, disk cleanup, and data backup.</a:t>
            </a:r>
            <a:endParaRPr lang="en-US" sz="146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1108710" y="890826"/>
            <a:ext cx="7935635" cy="5866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9"/>
              </a:lnSpc>
              <a:buNone/>
            </a:pPr>
            <a:r>
              <a:rPr lang="en-US" sz="369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Storage and Management</a:t>
            </a:r>
            <a:endParaRPr lang="en-US" sz="3695" dirty="0"/>
          </a:p>
        </p:txBody>
      </p:sp>
      <p:sp>
        <p:nvSpPr>
          <p:cNvPr id="5" name="Text 3"/>
          <p:cNvSpPr/>
          <p:nvPr/>
        </p:nvSpPr>
        <p:spPr>
          <a:xfrm>
            <a:off x="1108710" y="1852851"/>
            <a:ext cx="12412861" cy="300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is the raw material computers process and store. Efficient data management ensures data integrity, accessibility, and security.</a:t>
            </a:r>
            <a:endParaRPr lang="en-US" sz="1478" dirty="0"/>
          </a:p>
        </p:txBody>
      </p:sp>
      <p:sp>
        <p:nvSpPr>
          <p:cNvPr id="6" name="Shape 4"/>
          <p:cNvSpPr/>
          <p:nvPr/>
        </p:nvSpPr>
        <p:spPr>
          <a:xfrm>
            <a:off x="7303651" y="2364343"/>
            <a:ext cx="22860" cy="4974431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469797" y="2775109"/>
            <a:ext cx="65698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8" name="Shape 6"/>
          <p:cNvSpPr/>
          <p:nvPr/>
        </p:nvSpPr>
        <p:spPr>
          <a:xfrm>
            <a:off x="7103924" y="2575441"/>
            <a:ext cx="422315" cy="422315"/>
          </a:xfrm>
          <a:prstGeom prst="roundRect">
            <a:avLst>
              <a:gd name="adj" fmla="val 21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56205" y="2645807"/>
            <a:ext cx="117753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7"/>
              </a:lnSpc>
              <a:buNone/>
            </a:pPr>
            <a:r>
              <a:rPr lang="en-US" sz="221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17" dirty="0"/>
          </a:p>
        </p:txBody>
      </p:sp>
      <p:sp>
        <p:nvSpPr>
          <p:cNvPr id="10" name="Text 8"/>
          <p:cNvSpPr/>
          <p:nvPr/>
        </p:nvSpPr>
        <p:spPr>
          <a:xfrm>
            <a:off x="3936206" y="2551986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84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1848" dirty="0"/>
          </a:p>
        </p:txBody>
      </p:sp>
      <p:sp>
        <p:nvSpPr>
          <p:cNvPr id="11" name="Text 9"/>
          <p:cNvSpPr/>
          <p:nvPr/>
        </p:nvSpPr>
        <p:spPr>
          <a:xfrm>
            <a:off x="1108710" y="2957751"/>
            <a:ext cx="5173980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Gathering data from various sources, such as sensors, databases, and user input.</a:t>
            </a:r>
            <a:endParaRPr lang="en-US" sz="1478" dirty="0"/>
          </a:p>
        </p:txBody>
      </p:sp>
      <p:sp>
        <p:nvSpPr>
          <p:cNvPr id="12" name="Shape 10"/>
          <p:cNvSpPr/>
          <p:nvPr/>
        </p:nvSpPr>
        <p:spPr>
          <a:xfrm>
            <a:off x="7503378" y="3713559"/>
            <a:ext cx="65698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3" name="Shape 11"/>
          <p:cNvSpPr/>
          <p:nvPr/>
        </p:nvSpPr>
        <p:spPr>
          <a:xfrm>
            <a:off x="7103924" y="3513892"/>
            <a:ext cx="422315" cy="422315"/>
          </a:xfrm>
          <a:prstGeom prst="roundRect">
            <a:avLst>
              <a:gd name="adj" fmla="val 21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29415" y="3584258"/>
            <a:ext cx="171212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7"/>
              </a:lnSpc>
              <a:buNone/>
            </a:pPr>
            <a:r>
              <a:rPr lang="en-US" sz="221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17" dirty="0"/>
          </a:p>
        </p:txBody>
      </p:sp>
      <p:sp>
        <p:nvSpPr>
          <p:cNvPr id="15" name="Text 13"/>
          <p:cNvSpPr/>
          <p:nvPr/>
        </p:nvSpPr>
        <p:spPr>
          <a:xfrm>
            <a:off x="8347472" y="3490436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84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Storage</a:t>
            </a:r>
            <a:endParaRPr lang="en-US" sz="1848" dirty="0"/>
          </a:p>
        </p:txBody>
      </p:sp>
      <p:sp>
        <p:nvSpPr>
          <p:cNvPr id="16" name="Text 14"/>
          <p:cNvSpPr/>
          <p:nvPr/>
        </p:nvSpPr>
        <p:spPr>
          <a:xfrm>
            <a:off x="8347472" y="3896201"/>
            <a:ext cx="5174099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Storing data in a structured and organized manner, using databases, file systems, and cloud storage.</a:t>
            </a:r>
            <a:endParaRPr lang="en-US" sz="1478" dirty="0"/>
          </a:p>
        </p:txBody>
      </p:sp>
      <p:sp>
        <p:nvSpPr>
          <p:cNvPr id="17" name="Shape 15"/>
          <p:cNvSpPr/>
          <p:nvPr/>
        </p:nvSpPr>
        <p:spPr>
          <a:xfrm>
            <a:off x="6469797" y="4558189"/>
            <a:ext cx="65698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8" name="Shape 16"/>
          <p:cNvSpPr/>
          <p:nvPr/>
        </p:nvSpPr>
        <p:spPr>
          <a:xfrm>
            <a:off x="7103924" y="4358521"/>
            <a:ext cx="422315" cy="422315"/>
          </a:xfrm>
          <a:prstGeom prst="roundRect">
            <a:avLst>
              <a:gd name="adj" fmla="val 21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28582" y="4428887"/>
            <a:ext cx="172879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7"/>
              </a:lnSpc>
              <a:buNone/>
            </a:pPr>
            <a:r>
              <a:rPr lang="en-US" sz="221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17" dirty="0"/>
          </a:p>
        </p:txBody>
      </p:sp>
      <p:sp>
        <p:nvSpPr>
          <p:cNvPr id="20" name="Text 18"/>
          <p:cNvSpPr/>
          <p:nvPr/>
        </p:nvSpPr>
        <p:spPr>
          <a:xfrm>
            <a:off x="3936206" y="4335066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84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Retrieval</a:t>
            </a:r>
            <a:endParaRPr lang="en-US" sz="1848" dirty="0"/>
          </a:p>
        </p:txBody>
      </p:sp>
      <p:sp>
        <p:nvSpPr>
          <p:cNvPr id="21" name="Text 19"/>
          <p:cNvSpPr/>
          <p:nvPr/>
        </p:nvSpPr>
        <p:spPr>
          <a:xfrm>
            <a:off x="1108710" y="4740831"/>
            <a:ext cx="5173980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Accessing and retrieving stored data when needed for analysis, processing, or display.</a:t>
            </a:r>
            <a:endParaRPr lang="en-US" sz="1478" dirty="0"/>
          </a:p>
        </p:txBody>
      </p:sp>
      <p:sp>
        <p:nvSpPr>
          <p:cNvPr id="22" name="Shape 20"/>
          <p:cNvSpPr/>
          <p:nvPr/>
        </p:nvSpPr>
        <p:spPr>
          <a:xfrm>
            <a:off x="7503378" y="5402937"/>
            <a:ext cx="65698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3" name="Shape 21"/>
          <p:cNvSpPr/>
          <p:nvPr/>
        </p:nvSpPr>
        <p:spPr>
          <a:xfrm>
            <a:off x="7103924" y="5203269"/>
            <a:ext cx="422315" cy="422315"/>
          </a:xfrm>
          <a:prstGeom prst="roundRect">
            <a:avLst>
              <a:gd name="adj" fmla="val 21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214771" y="5273635"/>
            <a:ext cx="200501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7"/>
              </a:lnSpc>
              <a:buNone/>
            </a:pPr>
            <a:r>
              <a:rPr lang="en-US" sz="221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17" dirty="0"/>
          </a:p>
        </p:txBody>
      </p:sp>
      <p:sp>
        <p:nvSpPr>
          <p:cNvPr id="25" name="Text 23"/>
          <p:cNvSpPr/>
          <p:nvPr/>
        </p:nvSpPr>
        <p:spPr>
          <a:xfrm>
            <a:off x="8347472" y="5179814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0"/>
              </a:lnSpc>
              <a:buNone/>
            </a:pPr>
            <a:r>
              <a:rPr lang="en-US" sz="184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Backup</a:t>
            </a:r>
            <a:endParaRPr lang="en-US" sz="1848" dirty="0"/>
          </a:p>
        </p:txBody>
      </p:sp>
      <p:sp>
        <p:nvSpPr>
          <p:cNvPr id="26" name="Text 24"/>
          <p:cNvSpPr/>
          <p:nvPr/>
        </p:nvSpPr>
        <p:spPr>
          <a:xfrm>
            <a:off x="8347472" y="5585579"/>
            <a:ext cx="5174099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Creating copies of data to protect against data loss due to hardware failure or other incidents.</a:t>
            </a:r>
            <a:endParaRPr lang="en-US" sz="1478" dirty="0"/>
          </a:p>
        </p:txBody>
      </p:sp>
      <p:sp>
        <p:nvSpPr>
          <p:cNvPr id="27" name="Shape 25"/>
          <p:cNvSpPr/>
          <p:nvPr/>
        </p:nvSpPr>
        <p:spPr>
          <a:xfrm>
            <a:off x="6469797" y="6247686"/>
            <a:ext cx="65698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8" name="Shape 26"/>
          <p:cNvSpPr/>
          <p:nvPr/>
        </p:nvSpPr>
        <p:spPr>
          <a:xfrm>
            <a:off x="7103924" y="6048018"/>
            <a:ext cx="422315" cy="422315"/>
          </a:xfrm>
          <a:prstGeom prst="roundRect">
            <a:avLst>
              <a:gd name="adj" fmla="val 21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227868" y="6118384"/>
            <a:ext cx="174308" cy="281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7"/>
              </a:lnSpc>
              <a:buNone/>
            </a:pPr>
            <a:r>
              <a:rPr lang="en-US" sz="221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217" dirty="0"/>
          </a:p>
        </p:txBody>
      </p:sp>
      <p:sp>
        <p:nvSpPr>
          <p:cNvPr id="30" name="Text 28"/>
          <p:cNvSpPr/>
          <p:nvPr/>
        </p:nvSpPr>
        <p:spPr>
          <a:xfrm>
            <a:off x="3936206" y="6024563"/>
            <a:ext cx="2346484" cy="293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10"/>
              </a:lnSpc>
              <a:buNone/>
            </a:pPr>
            <a:r>
              <a:rPr lang="en-US" sz="1848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</a:t>
            </a:r>
            <a:endParaRPr lang="en-US" sz="1848" dirty="0"/>
          </a:p>
        </p:txBody>
      </p:sp>
      <p:sp>
        <p:nvSpPr>
          <p:cNvPr id="31" name="Text 29"/>
          <p:cNvSpPr/>
          <p:nvPr/>
        </p:nvSpPr>
        <p:spPr>
          <a:xfrm>
            <a:off x="1108710" y="6430328"/>
            <a:ext cx="5173980" cy="600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65"/>
              </a:lnSpc>
              <a:buNone/>
            </a:pPr>
            <a:r>
              <a:rPr lang="en-US" sz="147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Implementing measures to protect data from unauthorized access, modification, or deletion.</a:t>
            </a:r>
            <a:endParaRPr lang="en-US" sz="147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978" y="2275880"/>
            <a:ext cx="5084326" cy="36777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928" y="821769"/>
            <a:ext cx="5449014" cy="502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58"/>
              </a:lnSpc>
              <a:buNone/>
            </a:pPr>
            <a:r>
              <a:rPr lang="en-US" sz="316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and Networking</a:t>
            </a:r>
            <a:endParaRPr lang="en-US" sz="3166" dirty="0"/>
          </a:p>
        </p:txBody>
      </p:sp>
      <p:sp>
        <p:nvSpPr>
          <p:cNvPr id="7" name="Text 3"/>
          <p:cNvSpPr/>
          <p:nvPr/>
        </p:nvSpPr>
        <p:spPr>
          <a:xfrm>
            <a:off x="562928" y="1565553"/>
            <a:ext cx="8018145" cy="514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26"/>
              </a:lnSpc>
              <a:buNone/>
            </a:pPr>
            <a:r>
              <a:rPr lang="en-US" sz="1267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internet is a global network connecting computers and devices worldwide. Networking enables communication and data sharing between these connected devices.</a:t>
            </a:r>
            <a:endParaRPr lang="en-US" sz="126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8" y="2260997"/>
            <a:ext cx="804148" cy="12867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8296" y="2421731"/>
            <a:ext cx="2310289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Protocol (IP)</a:t>
            </a:r>
            <a:endParaRPr lang="en-US" sz="1583" dirty="0"/>
          </a:p>
        </p:txBody>
      </p:sp>
      <p:sp>
        <p:nvSpPr>
          <p:cNvPr id="10" name="Text 5"/>
          <p:cNvSpPr/>
          <p:nvPr/>
        </p:nvSpPr>
        <p:spPr>
          <a:xfrm>
            <a:off x="1608296" y="2769513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set of rules that govern communication between devices on the internet.</a:t>
            </a:r>
            <a:endParaRPr lang="en-US" sz="126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28" y="3547705"/>
            <a:ext cx="804148" cy="12867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8296" y="3708440"/>
            <a:ext cx="3940016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Transmission Control Protocol (TCP)</a:t>
            </a:r>
            <a:endParaRPr lang="en-US" sz="1583" dirty="0"/>
          </a:p>
        </p:txBody>
      </p:sp>
      <p:sp>
        <p:nvSpPr>
          <p:cNvPr id="13" name="Text 7"/>
          <p:cNvSpPr/>
          <p:nvPr/>
        </p:nvSpPr>
        <p:spPr>
          <a:xfrm>
            <a:off x="1608296" y="4056221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protocol that ensures reliable and ordered delivery of data over the internet.</a:t>
            </a:r>
            <a:endParaRPr lang="en-US" sz="1267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28" y="4834414"/>
            <a:ext cx="804148" cy="12867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08296" y="4995148"/>
            <a:ext cx="3073003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Domain Name System (DNS)</a:t>
            </a:r>
            <a:endParaRPr lang="en-US" sz="1583" dirty="0"/>
          </a:p>
        </p:txBody>
      </p:sp>
      <p:sp>
        <p:nvSpPr>
          <p:cNvPr id="16" name="Text 9"/>
          <p:cNvSpPr/>
          <p:nvPr/>
        </p:nvSpPr>
        <p:spPr>
          <a:xfrm>
            <a:off x="1608296" y="5342930"/>
            <a:ext cx="6972776" cy="514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system that translates human-readable domain names into computer-readable IP addresses.</a:t>
            </a:r>
            <a:endParaRPr lang="en-US" sz="1267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928" y="6121122"/>
            <a:ext cx="804148" cy="128670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608296" y="6281857"/>
            <a:ext cx="2816781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World Wide Web (WWW)</a:t>
            </a:r>
            <a:endParaRPr lang="en-US" sz="1583" dirty="0"/>
          </a:p>
        </p:txBody>
      </p:sp>
      <p:sp>
        <p:nvSpPr>
          <p:cNvPr id="19" name="Text 11"/>
          <p:cNvSpPr/>
          <p:nvPr/>
        </p:nvSpPr>
        <p:spPr>
          <a:xfrm>
            <a:off x="1608296" y="6629638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collection of interconnected documents and resources accessible over the internet.</a:t>
            </a:r>
            <a:endParaRPr lang="en-US" sz="12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958" y="2272070"/>
            <a:ext cx="5008364" cy="36853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9250" y="1281946"/>
            <a:ext cx="6838355" cy="597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6"/>
              </a:lnSpc>
              <a:buNone/>
            </a:pPr>
            <a:r>
              <a:rPr lang="en-US" sz="376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Cybersecurity and Privacy</a:t>
            </a:r>
            <a:endParaRPr lang="en-US" sz="3765" dirty="0"/>
          </a:p>
        </p:txBody>
      </p:sp>
      <p:sp>
        <p:nvSpPr>
          <p:cNvPr id="7" name="Text 3"/>
          <p:cNvSpPr/>
          <p:nvPr/>
        </p:nvSpPr>
        <p:spPr>
          <a:xfrm>
            <a:off x="669250" y="2166223"/>
            <a:ext cx="7805499" cy="611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9"/>
              </a:lnSpc>
              <a:buNone/>
            </a:pPr>
            <a:r>
              <a:rPr lang="en-US" sz="150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Cybersecurity involves protecting computer systems and networks from unauthorized access, use, disclosure, disruption, modification, or destruction.</a:t>
            </a:r>
            <a:endParaRPr lang="en-US" sz="1506" dirty="0"/>
          </a:p>
        </p:txBody>
      </p:sp>
      <p:sp>
        <p:nvSpPr>
          <p:cNvPr id="8" name="Shape 4"/>
          <p:cNvSpPr/>
          <p:nvPr/>
        </p:nvSpPr>
        <p:spPr>
          <a:xfrm>
            <a:off x="669250" y="2992993"/>
            <a:ext cx="3807143" cy="2034659"/>
          </a:xfrm>
          <a:prstGeom prst="roundRect">
            <a:avLst>
              <a:gd name="adj" fmla="val 44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68085" y="3191828"/>
            <a:ext cx="3048238" cy="2988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3"/>
              </a:lnSpc>
              <a:buNone/>
            </a:pPr>
            <a:r>
              <a:rPr lang="en-US" sz="188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Password Management</a:t>
            </a:r>
            <a:endParaRPr lang="en-US" sz="1882" dirty="0"/>
          </a:p>
        </p:txBody>
      </p:sp>
      <p:sp>
        <p:nvSpPr>
          <p:cNvPr id="10" name="Text 6"/>
          <p:cNvSpPr/>
          <p:nvPr/>
        </p:nvSpPr>
        <p:spPr>
          <a:xfrm>
            <a:off x="868085" y="3605332"/>
            <a:ext cx="3409474" cy="917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9"/>
              </a:lnSpc>
              <a:buNone/>
            </a:pPr>
            <a:r>
              <a:rPr lang="en-US" sz="150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Using strong passwords and keeping them secure to prevent unauthorized access.</a:t>
            </a:r>
            <a:endParaRPr lang="en-US" sz="1506" dirty="0"/>
          </a:p>
        </p:txBody>
      </p:sp>
      <p:sp>
        <p:nvSpPr>
          <p:cNvPr id="11" name="Shape 7"/>
          <p:cNvSpPr/>
          <p:nvPr/>
        </p:nvSpPr>
        <p:spPr>
          <a:xfrm>
            <a:off x="4667607" y="2992993"/>
            <a:ext cx="3807143" cy="2034659"/>
          </a:xfrm>
          <a:prstGeom prst="roundRect">
            <a:avLst>
              <a:gd name="adj" fmla="val 44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66442" y="3191828"/>
            <a:ext cx="2390418" cy="2988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3"/>
              </a:lnSpc>
              <a:buNone/>
            </a:pPr>
            <a:r>
              <a:rPr lang="en-US" sz="188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Firewall</a:t>
            </a:r>
            <a:endParaRPr lang="en-US" sz="1882" dirty="0"/>
          </a:p>
        </p:txBody>
      </p:sp>
      <p:sp>
        <p:nvSpPr>
          <p:cNvPr id="13" name="Text 9"/>
          <p:cNvSpPr/>
          <p:nvPr/>
        </p:nvSpPr>
        <p:spPr>
          <a:xfrm>
            <a:off x="4866442" y="3605332"/>
            <a:ext cx="3409474" cy="12234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9"/>
              </a:lnSpc>
              <a:buNone/>
            </a:pPr>
            <a:r>
              <a:rPr lang="en-US" sz="150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software or hardware system that acts as a barrier between a computer network and the outside world.</a:t>
            </a:r>
            <a:endParaRPr lang="en-US" sz="1506" dirty="0"/>
          </a:p>
        </p:txBody>
      </p:sp>
      <p:sp>
        <p:nvSpPr>
          <p:cNvPr id="14" name="Shape 10"/>
          <p:cNvSpPr/>
          <p:nvPr/>
        </p:nvSpPr>
        <p:spPr>
          <a:xfrm>
            <a:off x="669250" y="5218867"/>
            <a:ext cx="3807143" cy="1728787"/>
          </a:xfrm>
          <a:prstGeom prst="roundRect">
            <a:avLst>
              <a:gd name="adj" fmla="val 52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68085" y="5417701"/>
            <a:ext cx="2436019" cy="2988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3"/>
              </a:lnSpc>
              <a:buNone/>
            </a:pPr>
            <a:r>
              <a:rPr lang="en-US" sz="188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Antivirus Software</a:t>
            </a:r>
            <a:endParaRPr lang="en-US" sz="1882" dirty="0"/>
          </a:p>
        </p:txBody>
      </p:sp>
      <p:sp>
        <p:nvSpPr>
          <p:cNvPr id="16" name="Text 12"/>
          <p:cNvSpPr/>
          <p:nvPr/>
        </p:nvSpPr>
        <p:spPr>
          <a:xfrm>
            <a:off x="868085" y="5831205"/>
            <a:ext cx="3409474" cy="917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9"/>
              </a:lnSpc>
              <a:buNone/>
            </a:pPr>
            <a:r>
              <a:rPr lang="en-US" sz="150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Software that protects computers from malware, such as viruses, worms, and Trojan horses.</a:t>
            </a:r>
            <a:endParaRPr lang="en-US" sz="1506" dirty="0"/>
          </a:p>
        </p:txBody>
      </p:sp>
      <p:sp>
        <p:nvSpPr>
          <p:cNvPr id="17" name="Shape 13"/>
          <p:cNvSpPr/>
          <p:nvPr/>
        </p:nvSpPr>
        <p:spPr>
          <a:xfrm>
            <a:off x="4667607" y="5218867"/>
            <a:ext cx="3807143" cy="1728787"/>
          </a:xfrm>
          <a:prstGeom prst="roundRect">
            <a:avLst>
              <a:gd name="adj" fmla="val 52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66442" y="5417701"/>
            <a:ext cx="2390418" cy="2988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3"/>
              </a:lnSpc>
              <a:buNone/>
            </a:pPr>
            <a:r>
              <a:rPr lang="en-US" sz="188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Encryption</a:t>
            </a:r>
            <a:endParaRPr lang="en-US" sz="1882" dirty="0"/>
          </a:p>
        </p:txBody>
      </p:sp>
      <p:sp>
        <p:nvSpPr>
          <p:cNvPr id="19" name="Text 15"/>
          <p:cNvSpPr/>
          <p:nvPr/>
        </p:nvSpPr>
        <p:spPr>
          <a:xfrm>
            <a:off x="4866442" y="5831205"/>
            <a:ext cx="3409474" cy="917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9"/>
              </a:lnSpc>
              <a:buNone/>
            </a:pPr>
            <a:r>
              <a:rPr lang="en-US" sz="1506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Converting data into an unreadable format, making it inaccessible to unauthorized users.</a:t>
            </a:r>
            <a:endParaRPr lang="en-US" sz="150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294" y="1628894"/>
            <a:ext cx="4971812" cy="49718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447" y="731401"/>
            <a:ext cx="6587847" cy="643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65"/>
              </a:lnSpc>
              <a:buNone/>
            </a:pPr>
            <a:r>
              <a:rPr lang="en-US" sz="405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Technologies</a:t>
            </a:r>
            <a:endParaRPr lang="en-US" sz="4052" dirty="0"/>
          </a:p>
        </p:txBody>
      </p:sp>
      <p:sp>
        <p:nvSpPr>
          <p:cNvPr id="7" name="Text 3"/>
          <p:cNvSpPr/>
          <p:nvPr/>
        </p:nvSpPr>
        <p:spPr>
          <a:xfrm>
            <a:off x="720447" y="1683425"/>
            <a:ext cx="7703106" cy="658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4"/>
              </a:lnSpc>
              <a:buNone/>
            </a:pPr>
            <a:r>
              <a:rPr lang="en-US" sz="162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field of computer science is constantly evolving, with new technologies emerging at a rapid pace.</a:t>
            </a:r>
            <a:endParaRPr lang="en-US" sz="162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2573655"/>
            <a:ext cx="514588" cy="514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0447" y="3294102"/>
            <a:ext cx="3531394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(AI)</a:t>
            </a:r>
            <a:endParaRPr lang="en-US" sz="2026" dirty="0"/>
          </a:p>
        </p:txBody>
      </p:sp>
      <p:sp>
        <p:nvSpPr>
          <p:cNvPr id="10" name="Text 5"/>
          <p:cNvSpPr/>
          <p:nvPr/>
        </p:nvSpPr>
        <p:spPr>
          <a:xfrm>
            <a:off x="720447" y="3739158"/>
            <a:ext cx="3697129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Developing machines that can perform tasks that typically require human intelligence.</a:t>
            </a:r>
            <a:endParaRPr lang="en-US" sz="162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305" y="2573655"/>
            <a:ext cx="514588" cy="514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26305" y="3294102"/>
            <a:ext cx="2663666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Reality (VR)</a:t>
            </a:r>
            <a:endParaRPr lang="en-US" sz="2026" dirty="0"/>
          </a:p>
        </p:txBody>
      </p:sp>
      <p:sp>
        <p:nvSpPr>
          <p:cNvPr id="13" name="Text 7"/>
          <p:cNvSpPr/>
          <p:nvPr/>
        </p:nvSpPr>
        <p:spPr>
          <a:xfrm>
            <a:off x="4726305" y="3739158"/>
            <a:ext cx="3697248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Creating immersive experiences that simulate real-world environments or imaginary worlds.</a:t>
            </a:r>
            <a:endParaRPr lang="en-US" sz="162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47" y="5344716"/>
            <a:ext cx="514588" cy="514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0447" y="6065163"/>
            <a:ext cx="2573179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</a:t>
            </a:r>
            <a:endParaRPr lang="en-US" sz="2026" dirty="0"/>
          </a:p>
        </p:txBody>
      </p:sp>
      <p:sp>
        <p:nvSpPr>
          <p:cNvPr id="16" name="Text 9"/>
          <p:cNvSpPr/>
          <p:nvPr/>
        </p:nvSpPr>
        <p:spPr>
          <a:xfrm>
            <a:off x="720447" y="6510218"/>
            <a:ext cx="3697129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decentralized, secure, and transparent ledger that records transactions and data.</a:t>
            </a:r>
            <a:endParaRPr lang="en-US" sz="1621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305" y="5344716"/>
            <a:ext cx="514588" cy="5145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26305" y="6065163"/>
            <a:ext cx="2941915" cy="321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3"/>
              </a:lnSpc>
              <a:buNone/>
            </a:pPr>
            <a:r>
              <a:rPr lang="en-US" sz="202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Quantum Computing</a:t>
            </a:r>
            <a:endParaRPr lang="en-US" sz="2026" dirty="0"/>
          </a:p>
        </p:txBody>
      </p:sp>
      <p:sp>
        <p:nvSpPr>
          <p:cNvPr id="19" name="Text 11"/>
          <p:cNvSpPr/>
          <p:nvPr/>
        </p:nvSpPr>
        <p:spPr>
          <a:xfrm>
            <a:off x="4726305" y="6510218"/>
            <a:ext cx="3697248" cy="987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4"/>
              </a:lnSpc>
              <a:buNone/>
            </a:pPr>
            <a:r>
              <a:rPr lang="en-US" sz="162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new type of computing that utilizes quantum mechanics to solve complex problems.</a:t>
            </a:r>
            <a:endParaRPr lang="en-US" sz="16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6148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54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2708" y="3105388"/>
            <a:ext cx="8665607" cy="636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11"/>
              </a:lnSpc>
              <a:buNone/>
            </a:pPr>
            <a:r>
              <a:rPr lang="en-US" sz="4009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Key Takeaways</a:t>
            </a:r>
            <a:endParaRPr lang="en-US" sz="4009" dirty="0"/>
          </a:p>
        </p:txBody>
      </p:sp>
      <p:sp>
        <p:nvSpPr>
          <p:cNvPr id="6" name="Text 3"/>
          <p:cNvSpPr/>
          <p:nvPr/>
        </p:nvSpPr>
        <p:spPr>
          <a:xfrm>
            <a:off x="712708" y="4047173"/>
            <a:ext cx="13204984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Computers have transformed our lives, empowering us to connect, create, and innovate. Understanding the fundamentals of computing allows us to harness its potential.</a:t>
            </a:r>
            <a:endParaRPr lang="en-US" sz="1603" dirty="0"/>
          </a:p>
        </p:txBody>
      </p:sp>
      <p:sp>
        <p:nvSpPr>
          <p:cNvPr id="7" name="Shape 4"/>
          <p:cNvSpPr/>
          <p:nvPr/>
        </p:nvSpPr>
        <p:spPr>
          <a:xfrm>
            <a:off x="712708" y="4927759"/>
            <a:ext cx="13204984" cy="2748439"/>
          </a:xfrm>
          <a:prstGeom prst="roundRect">
            <a:avLst>
              <a:gd name="adj" fmla="val 3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20328" y="4935379"/>
            <a:ext cx="13189744" cy="9110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3925" y="5065157"/>
            <a:ext cx="618386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Takeaway 1</a:t>
            </a:r>
            <a:endParaRPr lang="en-US" sz="1603" dirty="0"/>
          </a:p>
        </p:txBody>
      </p:sp>
      <p:sp>
        <p:nvSpPr>
          <p:cNvPr id="10" name="Text 7"/>
          <p:cNvSpPr/>
          <p:nvPr/>
        </p:nvSpPr>
        <p:spPr>
          <a:xfrm>
            <a:off x="7522607" y="5065157"/>
            <a:ext cx="6183868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Computers are composed of hardware and software that work together.</a:t>
            </a:r>
            <a:endParaRPr lang="en-US" sz="1603" dirty="0"/>
          </a:p>
        </p:txBody>
      </p:sp>
      <p:sp>
        <p:nvSpPr>
          <p:cNvPr id="11" name="Shape 8"/>
          <p:cNvSpPr/>
          <p:nvPr/>
        </p:nvSpPr>
        <p:spPr>
          <a:xfrm>
            <a:off x="720328" y="5846445"/>
            <a:ext cx="13189744" cy="9110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3925" y="5976223"/>
            <a:ext cx="618386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Takeaway 2</a:t>
            </a:r>
            <a:endParaRPr lang="en-US" sz="1603" dirty="0"/>
          </a:p>
        </p:txBody>
      </p:sp>
      <p:sp>
        <p:nvSpPr>
          <p:cNvPr id="13" name="Text 10"/>
          <p:cNvSpPr/>
          <p:nvPr/>
        </p:nvSpPr>
        <p:spPr>
          <a:xfrm>
            <a:off x="7522607" y="5976223"/>
            <a:ext cx="6183868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internet and networking connect computers globally, enabling communication and data sharing.</a:t>
            </a:r>
            <a:endParaRPr lang="en-US" sz="1603" dirty="0"/>
          </a:p>
        </p:txBody>
      </p:sp>
      <p:sp>
        <p:nvSpPr>
          <p:cNvPr id="14" name="Shape 11"/>
          <p:cNvSpPr/>
          <p:nvPr/>
        </p:nvSpPr>
        <p:spPr>
          <a:xfrm>
            <a:off x="720328" y="6757511"/>
            <a:ext cx="13189744" cy="9110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3925" y="6887289"/>
            <a:ext cx="618386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Takeaway 3</a:t>
            </a:r>
            <a:endParaRPr lang="en-US" sz="1603" dirty="0"/>
          </a:p>
        </p:txBody>
      </p:sp>
      <p:sp>
        <p:nvSpPr>
          <p:cNvPr id="16" name="Text 13"/>
          <p:cNvSpPr/>
          <p:nvPr/>
        </p:nvSpPr>
        <p:spPr>
          <a:xfrm>
            <a:off x="7522607" y="6887289"/>
            <a:ext cx="6183868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5"/>
              </a:lnSpc>
              <a:buNone/>
            </a:pPr>
            <a:r>
              <a:rPr lang="en-US" sz="1603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Emerging technologies like AI and quantum computing are pushing the boundaries of what computers can do.</a:t>
            </a:r>
            <a:endParaRPr lang="en-US" sz="160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0"/>
            <a:ext cx="836295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6267450" cy="82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Thank you for watching my presentation </a:t>
            </a:r>
            <a:endParaRPr lang="en-US" sz="3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735</Words>
  <Application>Microsoft Office PowerPoint</Application>
  <PresentationFormat>Custom</PresentationFormat>
  <Paragraphs>88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abcd</cp:lastModifiedBy>
  <cp:revision>3</cp:revision>
  <dcterms:created xsi:type="dcterms:W3CDTF">2024-08-08T14:53:37Z</dcterms:created>
  <dcterms:modified xsi:type="dcterms:W3CDTF">2024-08-08T15:50:24Z</dcterms:modified>
</cp:coreProperties>
</file>